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2"/>
    <p:sldId id="413" r:id="rId3"/>
    <p:sldId id="410" r:id="rId4"/>
    <p:sldId id="411" r:id="rId5"/>
    <p:sldId id="412" r:id="rId6"/>
    <p:sldId id="414" r:id="rId7"/>
    <p:sldId id="416" r:id="rId8"/>
    <p:sldId id="419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498" y="-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6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2020/10/31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2020/10/31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2020/10/31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375833" y="689609"/>
            <a:ext cx="9799320" cy="4779857"/>
          </a:xfrm>
        </p:spPr>
        <p:txBody>
          <a:bodyPr>
            <a:normAutofit/>
          </a:bodyPr>
          <a:lstStyle/>
          <a:p>
            <a:r>
              <a:rPr lang="zh-CN" altLang="zh-CN" sz="4000" dirty="0">
                <a:solidFill>
                  <a:srgbClr val="FF0000"/>
                </a:solidFill>
              </a:rPr>
              <a:t>提质培优行动计划任务和项目</a:t>
            </a:r>
            <a:r>
              <a:rPr lang="zh-CN" altLang="zh-CN" sz="4000" dirty="0" smtClean="0">
                <a:solidFill>
                  <a:srgbClr val="FF0000"/>
                </a:solidFill>
              </a:rPr>
              <a:t>介绍</a:t>
            </a:r>
            <a:r>
              <a:rPr lang="en-US" altLang="zh-CN" sz="4000" dirty="0" smtClean="0">
                <a:solidFill>
                  <a:srgbClr val="FF0000"/>
                </a:solidFill>
              </a:rPr>
              <a:t/>
            </a:r>
            <a:br>
              <a:rPr lang="en-US" altLang="zh-CN" sz="4000" dirty="0" smtClean="0">
                <a:solidFill>
                  <a:srgbClr val="FF0000"/>
                </a:solidFill>
              </a:rPr>
            </a:br>
            <a:r>
              <a:rPr lang="en-US" altLang="zh-CN" sz="4000" dirty="0" smtClean="0">
                <a:solidFill>
                  <a:srgbClr val="FF0000"/>
                </a:solidFill>
              </a:rPr>
              <a:t/>
            </a:r>
            <a:br>
              <a:rPr lang="en-US" altLang="zh-CN" sz="4000" dirty="0" smtClean="0">
                <a:solidFill>
                  <a:srgbClr val="FF0000"/>
                </a:solidFill>
              </a:rPr>
            </a:br>
            <a:r>
              <a:rPr lang="en-US" altLang="zh-CN" sz="4000" dirty="0">
                <a:solidFill>
                  <a:srgbClr val="FF0000"/>
                </a:solidFill>
              </a:rPr>
              <a:t/>
            </a:r>
            <a:br>
              <a:rPr lang="en-US" altLang="zh-CN" sz="4000" dirty="0">
                <a:solidFill>
                  <a:srgbClr val="FF0000"/>
                </a:solidFill>
              </a:rPr>
            </a:br>
            <a:r>
              <a:rPr lang="en-US" altLang="zh-CN" sz="4000" dirty="0" smtClean="0">
                <a:solidFill>
                  <a:srgbClr val="FF0000"/>
                </a:solidFill>
              </a:rPr>
              <a:t/>
            </a:r>
            <a:br>
              <a:rPr lang="en-US" altLang="zh-CN" sz="4000" dirty="0" smtClean="0">
                <a:solidFill>
                  <a:srgbClr val="FF0000"/>
                </a:solidFill>
              </a:rPr>
            </a:br>
            <a:r>
              <a:rPr lang="zh-CN" altLang="en-US" sz="2200" dirty="0">
                <a:solidFill>
                  <a:srgbClr val="FF0000"/>
                </a:solidFill>
              </a:rPr>
              <a:t>职业教育提质培优行动</a:t>
            </a:r>
            <a:r>
              <a:rPr lang="zh-CN" altLang="en-US" sz="2200" dirty="0" smtClean="0">
                <a:solidFill>
                  <a:srgbClr val="FF0000"/>
                </a:solidFill>
              </a:rPr>
              <a:t>计划工作领导小组办公室</a:t>
            </a:r>
            <a:r>
              <a:rPr lang="en-US" altLang="zh-CN" sz="2200" dirty="0">
                <a:solidFill>
                  <a:srgbClr val="FF0000"/>
                </a:solidFill>
              </a:rPr>
              <a:t/>
            </a:r>
            <a:br>
              <a:rPr lang="en-US" altLang="zh-CN" sz="2200" dirty="0">
                <a:solidFill>
                  <a:srgbClr val="FF0000"/>
                </a:solidFill>
              </a:rPr>
            </a:br>
            <a:r>
              <a:rPr lang="en-US" altLang="zh-CN" sz="2200" dirty="0" smtClean="0">
                <a:solidFill>
                  <a:srgbClr val="FF0000"/>
                </a:solidFill>
              </a:rPr>
              <a:t>2020</a:t>
            </a:r>
            <a:r>
              <a:rPr lang="zh-CN" altLang="en-US" sz="2200" dirty="0" smtClean="0">
                <a:solidFill>
                  <a:srgbClr val="FF0000"/>
                </a:solidFill>
              </a:rPr>
              <a:t>年</a:t>
            </a:r>
            <a:r>
              <a:rPr lang="en-US" altLang="zh-CN" sz="2200" dirty="0" smtClean="0">
                <a:solidFill>
                  <a:srgbClr val="FF0000"/>
                </a:solidFill>
              </a:rPr>
              <a:t>11</a:t>
            </a:r>
            <a:r>
              <a:rPr lang="zh-CN" altLang="en-US" sz="2200" dirty="0" smtClean="0">
                <a:solidFill>
                  <a:srgbClr val="FF0000"/>
                </a:solidFill>
              </a:rPr>
              <a:t>月</a:t>
            </a:r>
            <a:r>
              <a:rPr lang="en-US" altLang="zh-CN" sz="2200" dirty="0" smtClean="0">
                <a:solidFill>
                  <a:srgbClr val="FF0000"/>
                </a:solidFill>
              </a:rPr>
              <a:t>2</a:t>
            </a:r>
            <a:r>
              <a:rPr lang="zh-CN" altLang="en-US" sz="2200" dirty="0" smtClean="0">
                <a:solidFill>
                  <a:srgbClr val="FF0000"/>
                </a:solidFill>
              </a:rPr>
              <a:t>日</a:t>
            </a:r>
            <a:r>
              <a:rPr lang="en-US" altLang="zh-CN" sz="2200" dirty="0" smtClean="0">
                <a:solidFill>
                  <a:srgbClr val="FF0000"/>
                </a:solidFill>
              </a:rPr>
              <a:t/>
            </a:r>
            <a:br>
              <a:rPr lang="en-US" altLang="zh-CN" sz="2200" dirty="0" smtClean="0">
                <a:solidFill>
                  <a:srgbClr val="FF0000"/>
                </a:solidFill>
              </a:rPr>
            </a:br>
            <a:endParaRPr lang="zh-CN" altLang="zh-CN" sz="22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一、主要内容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56045" y="270510"/>
            <a:ext cx="3013075" cy="892175"/>
          </a:xfrm>
        </p:spPr>
        <p:txBody>
          <a:bodyPr>
            <a:noAutofit/>
          </a:bodyPr>
          <a:lstStyle/>
          <a:p>
            <a:r>
              <a:rPr lang="en-US" altLang="zh-CN" sz="1300" dirty="0"/>
              <a:t>10</a:t>
            </a:r>
            <a:r>
              <a:rPr sz="1300" dirty="0"/>
              <a:t>项任务、</a:t>
            </a:r>
            <a:r>
              <a:rPr lang="en-US" altLang="zh-CN" sz="1300" dirty="0"/>
              <a:t>27</a:t>
            </a:r>
            <a:r>
              <a:rPr sz="1300" dirty="0"/>
              <a:t>条举措，</a:t>
            </a:r>
          </a:p>
          <a:p>
            <a:r>
              <a:rPr sz="1300" dirty="0"/>
              <a:t>细化成</a:t>
            </a:r>
            <a:r>
              <a:rPr lang="en-US" altLang="zh-CN" sz="1300" dirty="0" smtClean="0"/>
              <a:t>56</a:t>
            </a:r>
            <a:r>
              <a:rPr lang="zh-CN" altLang="en-US" sz="1300" dirty="0" smtClean="0"/>
              <a:t>类任务（项目）</a:t>
            </a:r>
            <a:r>
              <a:rPr sz="1300" dirty="0" smtClean="0"/>
              <a:t>。</a:t>
            </a:r>
            <a:endParaRPr sz="13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7340" y="1313815"/>
            <a:ext cx="8791575" cy="54940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rgbClr val="FF0000"/>
                </a:solidFill>
              </a:rPr>
              <a:t>二、背景及意义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/>
              <a:t>职教</a:t>
            </a:r>
            <a:r>
              <a:rPr lang="en-US" altLang="zh-CN"/>
              <a:t>20</a:t>
            </a:r>
            <a:r>
              <a:t>条是施工图：</a:t>
            </a:r>
            <a:r>
              <a:rPr lang="zh-CN" altLang="en-US"/>
              <a:t>党中央、国务院高度重视职业教育发展，出台《国家职业教育改革实施方案》（简称“职教20条”），明确了办好新时代职业教育的施工图，职业教育大改革大发展的格局基本形成，进入爬坡过坎、提质培优的历史关键期。</a:t>
            </a:r>
          </a:p>
          <a:p>
            <a:r>
              <a:rPr lang="zh-CN" altLang="en-US"/>
              <a:t>行动计划是行动图：《行动计划》聚焦重点、疏通堵点、破解难点，将“职教20条”部署的改革任务转化为举措和行动，推动中央、地方和学校同向同行，形成因地制宜、比学赶超的工作格局，整体推进职业教育提质培优。</a:t>
            </a:r>
          </a:p>
          <a:p>
            <a:r>
              <a:rPr lang="zh-CN" altLang="en-US"/>
              <a:t>巡察的整改措施</a:t>
            </a:r>
          </a:p>
          <a:p>
            <a:r>
              <a:rPr lang="zh-CN" altLang="en-US" sz="4000">
                <a:solidFill>
                  <a:srgbClr val="FF0000"/>
                </a:solidFill>
              </a:rPr>
              <a:t>从怎么看到怎么干。</a:t>
            </a:r>
          </a:p>
          <a:p>
            <a:r>
              <a:rPr lang="en-US" altLang="zh-CN" sz="2000">
                <a:solidFill>
                  <a:srgbClr val="FF0000"/>
                </a:solidFill>
              </a:rPr>
              <a:t>20</a:t>
            </a:r>
            <a:r>
              <a:rPr sz="2000">
                <a:solidFill>
                  <a:srgbClr val="FF0000"/>
                </a:solidFill>
              </a:rPr>
              <a:t>条看职业教育：类型教育</a:t>
            </a:r>
          </a:p>
          <a:p>
            <a:r>
              <a:rPr lang="en-US" altLang="zh-CN">
                <a:solidFill>
                  <a:srgbClr val="FF0000"/>
                </a:solidFill>
              </a:rPr>
              <a:t>3</a:t>
            </a:r>
            <a:r>
              <a:rPr>
                <a:solidFill>
                  <a:srgbClr val="FF0000"/>
                </a:solidFill>
              </a:rPr>
              <a:t>年行动计划如何干：提质培优、</a:t>
            </a:r>
            <a:r>
              <a:rPr>
                <a:solidFill>
                  <a:srgbClr val="FF0000"/>
                </a:solidFill>
                <a:sym typeface="+mn-ea"/>
              </a:rPr>
              <a:t>赋能提</a:t>
            </a:r>
            <a:r>
              <a:rPr>
                <a:solidFill>
                  <a:srgbClr val="FF0000"/>
                </a:solidFill>
              </a:rPr>
              <a:t>质。</a:t>
            </a:r>
            <a:endParaRPr lang="zh-CN" altLang="en-US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rgbClr val="FF0000"/>
                </a:solidFill>
              </a:rPr>
              <a:t>三、工作机制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《行动计划》由国务院职业教育工作部际联席会议指导，国务院相关部门在职责分工范围内落实相应任务。</a:t>
            </a:r>
          </a:p>
          <a:p>
            <a:r>
              <a:rPr lang="zh-CN" altLang="en-US"/>
              <a:t>各地有关部门要积极承接任务项目、制定工作方案、协调支持经费、加大政策供给，并将《行动计划》与“十四五”事业发展同规划、同部署、同考核，确保改革发展任务落地。教育部负责《行动计划》实施工作的统筹协调，以及“重点任务（项目）一览表”中教育部牵头任务的具体组织。</a:t>
            </a:r>
          </a:p>
          <a:p>
            <a:r>
              <a:rPr lang="zh-CN" altLang="en-US"/>
              <a:t>《行动计划》执行情况作为省级政府履行教育职责的重要内容。</a:t>
            </a:r>
          </a:p>
          <a:p>
            <a:r>
              <a:rPr lang="zh-CN" altLang="en-US"/>
              <a:t>各地实施成效作为国家新一轮重大改革试点项目遴选的重要依据。</a:t>
            </a:r>
          </a:p>
          <a:p>
            <a:r>
              <a:rPr lang="zh-CN" altLang="en-US"/>
              <a:t>纳入规划、绩效考核、重大改革项目。</a:t>
            </a:r>
            <a:r>
              <a:rPr lang="zh-CN" altLang="en-US" sz="3200">
                <a:solidFill>
                  <a:srgbClr val="FF0000"/>
                </a:solidFill>
              </a:rPr>
              <a:t>未来三年最重要的工作。日常工作导向，人财物的导向、资源配置的导向，避免两张皮。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rgbClr val="FF0000"/>
                </a:solidFill>
              </a:rPr>
              <a:t>四、组织与实施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1. 各地教育行政部门通过“职业教育提质培优行动计划（2020-2023年）管理平台”（简称“管理平台”，登录地址：tizhipeiyou.36ve.com），积极组织学校申报，并结合工作实际确定本省（市、区）拟承接的任务（项目）数量、实施单位和支持经费。</a:t>
            </a:r>
          </a:p>
          <a:p>
            <a:endParaRPr lang="zh-CN" altLang="en-US" dirty="0"/>
          </a:p>
          <a:p>
            <a:r>
              <a:rPr lang="zh-CN" altLang="en-US" dirty="0"/>
              <a:t>　　2. 各地教育行政部门须通过“管理平台”打印《职业教育提质培优行动计划（2020-2023年）任务（项目）承接意向表》，于2020年11月16日前以厅函形式报送教育部职业教育与成人教育司，同时将承接情况报告省级教育工作领导小组。</a:t>
            </a:r>
          </a:p>
          <a:p>
            <a:endParaRPr lang="zh-CN" altLang="en-US" dirty="0"/>
          </a:p>
          <a:p>
            <a:r>
              <a:rPr lang="zh-CN" altLang="en-US" dirty="0"/>
              <a:t>　　3. 教育部根据各地承接意向汇总备案，并向社会公布。各地根据备案结果开展相关工作。2021年起，教育部每年年底采集一次执行绩效；2024年初，对有关项目进行遴选认定。</a:t>
            </a:r>
          </a:p>
          <a:p>
            <a:r>
              <a:rPr lang="zh-CN" altLang="en-US" dirty="0">
                <a:solidFill>
                  <a:srgbClr val="FF0000"/>
                </a:solidFill>
              </a:rPr>
              <a:t>评价更加重视信息化管理、过程管理，用数据说话。各类数据平台很重要。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24177"/>
            <a:ext cx="10969200" cy="705600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五、我校的任务、项目选择说明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677568"/>
            <a:ext cx="10969200" cy="4759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基本原则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>
              <a:lnSpc>
                <a:spcPct val="100000"/>
              </a:lnSpc>
            </a:pPr>
            <a:r>
              <a:rPr lang="zh-CN" altLang="en-US" dirty="0" smtClean="0"/>
              <a:t>高度</a:t>
            </a:r>
            <a:r>
              <a:rPr lang="zh-CN" altLang="en-US" dirty="0"/>
              <a:t>重视、提前谋划、积极进取、实事求是、应报尽报</a:t>
            </a:r>
          </a:p>
          <a:p>
            <a:pPr>
              <a:lnSpc>
                <a:spcPct val="100000"/>
              </a:lnSpc>
            </a:pPr>
            <a:r>
              <a:rPr lang="zh-CN" altLang="en-US" dirty="0" smtClean="0"/>
              <a:t>一览表中打</a:t>
            </a:r>
            <a:r>
              <a:rPr lang="zh-CN" altLang="en-US" dirty="0"/>
              <a:t>勾的是我校要参与</a:t>
            </a:r>
            <a:r>
              <a:rPr lang="zh-CN" altLang="en-US" dirty="0" smtClean="0"/>
              <a:t>的</a:t>
            </a:r>
            <a:r>
              <a:rPr lang="zh-CN" altLang="en-US" dirty="0" smtClean="0"/>
              <a:t>。</a:t>
            </a:r>
            <a:r>
              <a:rPr lang="zh-CN" altLang="zh-CN" dirty="0"/>
              <a:t>国家重点任务（项目）共计</a:t>
            </a:r>
            <a:r>
              <a:rPr lang="en-US" altLang="zh-CN" dirty="0"/>
              <a:t>56</a:t>
            </a:r>
            <a:r>
              <a:rPr lang="zh-CN" altLang="zh-CN" dirty="0"/>
              <a:t>类，结合学校实际情况，我校可申报</a:t>
            </a:r>
            <a:r>
              <a:rPr lang="en-US" altLang="zh-CN" dirty="0"/>
              <a:t>41</a:t>
            </a:r>
            <a:r>
              <a:rPr lang="zh-CN" altLang="zh-CN" dirty="0"/>
              <a:t>类重点任务（项目）。其中，重点任务</a:t>
            </a:r>
            <a:r>
              <a:rPr lang="en-US" altLang="zh-CN" dirty="0"/>
              <a:t>27</a:t>
            </a:r>
            <a:r>
              <a:rPr lang="zh-CN" altLang="zh-CN" dirty="0"/>
              <a:t>个，重点</a:t>
            </a:r>
            <a:r>
              <a:rPr lang="zh-CN" altLang="zh-CN" dirty="0" smtClean="0"/>
              <a:t>项目</a:t>
            </a:r>
            <a:r>
              <a:rPr lang="en-US" altLang="zh-CN" dirty="0" smtClean="0"/>
              <a:t>116</a:t>
            </a:r>
            <a:r>
              <a:rPr lang="zh-CN" altLang="zh-CN" dirty="0" smtClean="0"/>
              <a:t>～</a:t>
            </a:r>
            <a:r>
              <a:rPr lang="en-US" altLang="zh-CN" dirty="0" smtClean="0"/>
              <a:t>178</a:t>
            </a:r>
            <a:r>
              <a:rPr lang="zh-CN" altLang="zh-CN" dirty="0"/>
              <a:t>个。</a:t>
            </a:r>
            <a:r>
              <a:rPr lang="zh-CN" altLang="zh-CN" dirty="0" smtClean="0"/>
              <a:t>。</a:t>
            </a:r>
            <a:endParaRPr lang="zh-CN" altLang="en-US" dirty="0"/>
          </a:p>
          <a:p>
            <a:pPr>
              <a:lnSpc>
                <a:spcPct val="100000"/>
              </a:lnSpc>
            </a:pPr>
            <a:r>
              <a:rPr lang="zh-CN" altLang="en-US" dirty="0"/>
              <a:t>有具体数字的是我校拟立项建设的数量，与预期和经费相关。不一定全部建成。</a:t>
            </a:r>
          </a:p>
          <a:p>
            <a:pPr>
              <a:lnSpc>
                <a:spcPct val="100000"/>
              </a:lnSpc>
            </a:pPr>
            <a:r>
              <a:rPr lang="zh-CN" altLang="en-US" dirty="0"/>
              <a:t>各牵头部门汇总情况如下：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125984"/>
              </p:ext>
            </p:extLst>
          </p:nvPr>
        </p:nvGraphicFramePr>
        <p:xfrm>
          <a:off x="1364192" y="2988114"/>
          <a:ext cx="9159874" cy="3641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3483"/>
                <a:gridCol w="2647439"/>
                <a:gridCol w="2491513"/>
                <a:gridCol w="2647439"/>
              </a:tblGrid>
              <a:tr h="303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序号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牵头部门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建议申报任务数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建议申报项目数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3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组织部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0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3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2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人事处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7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0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3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3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教务处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14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76</a:t>
                      </a:r>
                      <a:r>
                        <a:rPr lang="zh-CN" sz="1400" kern="0">
                          <a:effectLst/>
                        </a:rPr>
                        <a:t>～</a:t>
                      </a:r>
                      <a:r>
                        <a:rPr lang="en-US" sz="1400" kern="0">
                          <a:effectLst/>
                        </a:rPr>
                        <a:t>116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3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4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学工处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0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5</a:t>
                      </a:r>
                      <a:r>
                        <a:rPr lang="zh-CN" sz="1400" kern="0">
                          <a:effectLst/>
                        </a:rPr>
                        <a:t>～</a:t>
                      </a:r>
                      <a:r>
                        <a:rPr lang="en-US" sz="1400" kern="0">
                          <a:effectLst/>
                        </a:rPr>
                        <a:t>7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3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5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科研处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0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3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6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招就处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0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3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7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设备处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3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8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马克思主义学院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0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23</a:t>
                      </a:r>
                      <a:r>
                        <a:rPr lang="zh-CN" sz="1400" kern="0">
                          <a:effectLst/>
                        </a:rPr>
                        <a:t>～</a:t>
                      </a:r>
                      <a:r>
                        <a:rPr lang="en-US" sz="1400" kern="0">
                          <a:effectLst/>
                        </a:rPr>
                        <a:t>34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3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9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继教院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9</a:t>
                      </a:r>
                      <a:r>
                        <a:rPr lang="zh-CN" sz="1400" kern="0">
                          <a:effectLst/>
                        </a:rPr>
                        <a:t>～</a:t>
                      </a:r>
                      <a:r>
                        <a:rPr lang="en-US" sz="1400" kern="0">
                          <a:effectLst/>
                        </a:rPr>
                        <a:t>16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3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10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国际学院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2</a:t>
                      </a:r>
                      <a:r>
                        <a:rPr lang="zh-CN" sz="1400" kern="0">
                          <a:effectLst/>
                        </a:rPr>
                        <a:t>～</a:t>
                      </a:r>
                      <a:r>
                        <a:rPr lang="en-US" sz="1400" kern="0">
                          <a:effectLst/>
                        </a:rPr>
                        <a:t>4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344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合计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27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116</a:t>
                      </a:r>
                      <a:r>
                        <a:rPr lang="zh-CN" sz="1400" kern="0" dirty="0">
                          <a:effectLst/>
                        </a:rPr>
                        <a:t>～</a:t>
                      </a:r>
                      <a:r>
                        <a:rPr lang="en-US" sz="1400" kern="0" dirty="0">
                          <a:effectLst/>
                        </a:rPr>
                        <a:t>178</a:t>
                      </a:r>
                      <a:endParaRPr lang="zh-CN" sz="105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rgbClr val="FF0000"/>
                </a:solidFill>
              </a:rPr>
              <a:t>六、下一步安排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11.6</a:t>
            </a:r>
            <a:r>
              <a:t>日之前：各院系填写简易申报表，向</a:t>
            </a:r>
            <a:r>
              <a:rPr lang="zh-CN" altLang="en-US"/>
              <a:t>牵头部门申报。（学校层面的项目由牵头部门直接申报）</a:t>
            </a:r>
          </a:p>
          <a:p>
            <a:r>
              <a:rPr lang="en-US" altLang="zh-CN"/>
              <a:t>11.6-11.11</a:t>
            </a:r>
            <a:r>
              <a:t>日：</a:t>
            </a:r>
            <a:r>
              <a:rPr lang="zh-CN" altLang="en-US"/>
              <a:t>对需要评审的项目组织评审（由牵头部门确定），对</a:t>
            </a:r>
            <a:r>
              <a:rPr>
                <a:sym typeface="+mn-ea"/>
              </a:rPr>
              <a:t>任务、项目进行</a:t>
            </a:r>
            <a:r>
              <a:rPr lang="zh-CN" altLang="en-US"/>
              <a:t>梳理，明确工作任务及承接单位、经费初步概算。</a:t>
            </a:r>
          </a:p>
          <a:p>
            <a:r>
              <a:rPr lang="en-US" altLang="zh-CN"/>
              <a:t>11.12</a:t>
            </a:r>
            <a:r>
              <a:t>：汇总，学校确认。</a:t>
            </a:r>
            <a:endParaRPr lang="zh-CN" altLang="en-US"/>
          </a:p>
          <a:p>
            <a:r>
              <a:rPr lang="en-US" altLang="zh-CN"/>
              <a:t>11.13</a:t>
            </a:r>
            <a:r>
              <a:t>日：</a:t>
            </a:r>
            <a:r>
              <a:rPr lang="zh-CN" altLang="en-US"/>
              <a:t>平台填报</a:t>
            </a:r>
          </a:p>
          <a:p>
            <a:r>
              <a:rPr lang="zh-CN" altLang="en-US"/>
              <a:t>教育厅备案</a:t>
            </a:r>
          </a:p>
          <a:p>
            <a:r>
              <a:rPr lang="zh-CN" altLang="en-US"/>
              <a:t>实施。。。</a:t>
            </a:r>
          </a:p>
          <a:p>
            <a:pPr marL="0" indent="0">
              <a:buNone/>
            </a:pPr>
            <a:endParaRPr lang="zh-CN" altLang="en-US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rgbClr val="FF0000"/>
                </a:solidFill>
              </a:rPr>
              <a:t>七、教务处牵头项目（任务）申报说明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任务数：</a:t>
            </a:r>
            <a:r>
              <a:rPr lang="en-US" altLang="zh-CN"/>
              <a:t>14</a:t>
            </a:r>
            <a:r>
              <a:t>，项目数：</a:t>
            </a:r>
            <a:r>
              <a:rPr lang="en-US" altLang="zh-CN"/>
              <a:t>76-116</a:t>
            </a:r>
            <a:r>
              <a:t>。见《教务处牵头项目（任务）申报说明》。</a:t>
            </a:r>
            <a:endParaRPr lang="en-US" altLang="zh-CN"/>
          </a:p>
          <a:p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675</Words>
  <Application>Microsoft Office PowerPoint</Application>
  <PresentationFormat>自定义</PresentationFormat>
  <Paragraphs>86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主题​​</vt:lpstr>
      <vt:lpstr>提质培优行动计划任务和项目介绍    职业教育提质培优行动计划工作领导小组办公室 2020年11月2日 </vt:lpstr>
      <vt:lpstr>一、主要内容</vt:lpstr>
      <vt:lpstr>二、背景及意义</vt:lpstr>
      <vt:lpstr>三、工作机制</vt:lpstr>
      <vt:lpstr>四、组织与实施</vt:lpstr>
      <vt:lpstr>五、我校的任务、项目选择说明</vt:lpstr>
      <vt:lpstr>六、下一步安排</vt:lpstr>
      <vt:lpstr>七、教务处牵头项目（任务）申报说明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提质培优行动计划任务和项目介绍</dc:title>
  <dc:creator/>
  <cp:lastModifiedBy>张善军</cp:lastModifiedBy>
  <cp:revision>181</cp:revision>
  <dcterms:created xsi:type="dcterms:W3CDTF">2019-06-19T02:08:00Z</dcterms:created>
  <dcterms:modified xsi:type="dcterms:W3CDTF">2020-10-31T09:57:24Z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2052-11.1.0.8002</vt:lpwstr>
  </property>
</Properties>
</file>